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9" r:id="rId4"/>
    <p:sldId id="260" r:id="rId5"/>
    <p:sldId id="261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75" r:id="rId14"/>
    <p:sldId id="277" r:id="rId15"/>
    <p:sldId id="278" r:id="rId16"/>
    <p:sldId id="279" r:id="rId17"/>
    <p:sldId id="280" r:id="rId18"/>
    <p:sldId id="281" r:id="rId19"/>
    <p:sldId id="285" r:id="rId20"/>
    <p:sldId id="28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672020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456795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636037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150325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515965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751621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751472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631008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7502383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266664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082144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1BFB3-E53D-4907-A4AC-FC6C3F82650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35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uxplanet.org/" TargetMode="External"/><Relationship Id="rId13" Type="http://schemas.openxmlformats.org/officeDocument/2006/relationships/hyperlink" Target="https://phppot.com/" TargetMode="External"/><Relationship Id="rId3" Type="http://schemas.openxmlformats.org/officeDocument/2006/relationships/hyperlink" Target="https://www.php.net/" TargetMode="External"/><Relationship Id="rId7" Type="http://schemas.openxmlformats.org/officeDocument/2006/relationships/hyperlink" Target="https://playground.com/" TargetMode="External"/><Relationship Id="rId12" Type="http://schemas.openxmlformats.org/officeDocument/2006/relationships/hyperlink" Target="http://www.javascripttutorial.net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eeksforgeeks.org/" TargetMode="External"/><Relationship Id="rId11" Type="http://schemas.openxmlformats.org/officeDocument/2006/relationships/hyperlink" Target="https://learn.microsoft.com/" TargetMode="External"/><Relationship Id="rId5" Type="http://schemas.openxmlformats.org/officeDocument/2006/relationships/hyperlink" Target="https://codepen.io/" TargetMode="External"/><Relationship Id="rId10" Type="http://schemas.openxmlformats.org/officeDocument/2006/relationships/hyperlink" Target="https://getbootstrap.com/" TargetMode="External"/><Relationship Id="rId4" Type="http://schemas.openxmlformats.org/officeDocument/2006/relationships/hyperlink" Target="https://www.w3schools.com/" TargetMode="External"/><Relationship Id="rId9" Type="http://schemas.openxmlformats.org/officeDocument/2006/relationships/hyperlink" Target="https://fontawesome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44F907C6-A8EF-4C38-BCF3-D0124BDED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621124"/>
            <a:ext cx="9144000" cy="1552575"/>
          </a:xfrm>
        </p:spPr>
        <p:txBody>
          <a:bodyPr>
            <a:normAutofit/>
          </a:bodyPr>
          <a:lstStyle/>
          <a:p>
            <a:pPr algn="ctr"/>
            <a:r>
              <a:rPr lang="hu-HU" cap="none" dirty="0">
                <a:latin typeface="Arial" panose="020B0604020202020204" pitchFamily="34" charset="0"/>
                <a:cs typeface="Arial" panose="020B0604020202020204" pitchFamily="34" charset="0"/>
              </a:rPr>
              <a:t>Fedor Benjámin</a:t>
            </a:r>
          </a:p>
          <a:p>
            <a:pPr algn="ctr"/>
            <a:r>
              <a:rPr lang="hu-HU" cap="none" dirty="0">
                <a:latin typeface="Arial" panose="020B0604020202020204" pitchFamily="34" charset="0"/>
                <a:cs typeface="Arial" panose="020B0604020202020204" pitchFamily="34" charset="0"/>
              </a:rPr>
              <a:t>Kertész Kornél</a:t>
            </a:r>
          </a:p>
          <a:p>
            <a:pPr algn="ctr"/>
            <a:r>
              <a:rPr lang="hu-HU" cap="none" dirty="0" err="1">
                <a:latin typeface="Arial" panose="020B0604020202020204" pitchFamily="34" charset="0"/>
                <a:cs typeface="Arial" panose="020B0604020202020204" pitchFamily="34" charset="0"/>
              </a:rPr>
              <a:t>Turza</a:t>
            </a:r>
            <a:r>
              <a:rPr lang="hu-HU" cap="none" dirty="0">
                <a:latin typeface="Arial" panose="020B0604020202020204" pitchFamily="34" charset="0"/>
                <a:cs typeface="Arial" panose="020B0604020202020204" pitchFamily="34" charset="0"/>
              </a:rPr>
              <a:t> Norbert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8973745-554F-482D-8CEB-D28D16FEC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213" y="531901"/>
            <a:ext cx="3597573" cy="35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91348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224FF1-539E-4F4D-A36A-AAEA5A4B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171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  <a:cs typeface="Arial" panose="020B0604020202020204" pitchFamily="34" charset="0"/>
              </a:rPr>
              <a:t>Rendelés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1F4AFD-ABB6-4F67-A12B-7B069ADE8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2009775"/>
            <a:ext cx="10039350" cy="4691063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Az adatok bejelentkezett felhasználónál automatikusan kitöltésre kerülnek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7E3C2D4-5836-45B5-9A9C-9B24908427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0" t="3052" r="5708" b="4702"/>
          <a:stretch/>
        </p:blipFill>
        <p:spPr>
          <a:xfrm>
            <a:off x="1925625" y="2694176"/>
            <a:ext cx="3155056" cy="3744000"/>
          </a:xfrm>
          <a:prstGeom prst="rect">
            <a:avLst/>
          </a:prstGeom>
          <a:ln w="22225">
            <a:solidFill>
              <a:schemeClr val="accent1">
                <a:lumMod val="75000"/>
              </a:schemeClr>
            </a:solidFill>
          </a:ln>
          <a:effectLst>
            <a:outerShdw blurRad="63500" dist="50800" dir="5400000" algn="ctr" rotWithShape="0">
              <a:srgbClr val="000000">
                <a:alpha val="41000"/>
              </a:srgbClr>
            </a:outerShdw>
            <a:softEdge rad="0"/>
          </a:effectLst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AC018EC3-342A-4E69-8EEB-5CFEFC32F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47" t="4711" r="4954" b="4702"/>
          <a:stretch/>
        </p:blipFill>
        <p:spPr>
          <a:xfrm>
            <a:off x="6292169" y="2694176"/>
            <a:ext cx="4098871" cy="3744000"/>
          </a:xfrm>
          <a:prstGeom prst="rect">
            <a:avLst/>
          </a:prstGeom>
          <a:ln w="22225">
            <a:solidFill>
              <a:schemeClr val="accent1">
                <a:lumMod val="75000"/>
              </a:schemeClr>
            </a:solidFill>
          </a:ln>
          <a:effectLst>
            <a:outerShdw blurRad="63500" dist="50800" dir="5400000" algn="ctr" rotWithShape="0">
              <a:srgbClr val="000000">
                <a:alpha val="41000"/>
              </a:srgbClr>
            </a:outerShdw>
            <a:softEdge rad="0"/>
          </a:effectLst>
        </p:spPr>
      </p:pic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18F4D152-0EAD-0E67-6FC5-6EBC06FB98E4}"/>
              </a:ext>
            </a:extLst>
          </p:cNvPr>
          <p:cNvCxnSpPr>
            <a:cxnSpLocks/>
          </p:cNvCxnSpPr>
          <p:nvPr/>
        </p:nvCxnSpPr>
        <p:spPr>
          <a:xfrm>
            <a:off x="5381625" y="4493803"/>
            <a:ext cx="609600" cy="0"/>
          </a:xfrm>
          <a:prstGeom prst="straightConnector1">
            <a:avLst/>
          </a:prstGeom>
          <a:ln w="38100" cap="rnd" cmpd="sng">
            <a:solidFill>
              <a:schemeClr val="accent4">
                <a:lumMod val="75000"/>
                <a:alpha val="70000"/>
              </a:schemeClr>
            </a:solidFill>
            <a:prstDash val="solid"/>
            <a:round/>
            <a:headEnd type="none" w="med" len="med"/>
            <a:tailEnd type="triangle" w="lg" len="lg"/>
          </a:ln>
          <a:effectLst>
            <a:outerShdw blurRad="63500" dist="38100" dir="5400000" sx="80000" sy="80000" algn="ctr" rotWithShape="0">
              <a:schemeClr val="accent4">
                <a:lumMod val="50000"/>
                <a:alpha val="6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64168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23CAB2-637F-458A-9674-DA4E9FF0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1037"/>
            <a:ext cx="9520158" cy="1049235"/>
          </a:xfrm>
        </p:spPr>
        <p:txBody>
          <a:bodyPr/>
          <a:lstStyle/>
          <a:p>
            <a:r>
              <a:rPr lang="hu-HU" sz="4000" dirty="0" err="1">
                <a:latin typeface="Arial Black" panose="020B0A04020102020204" pitchFamily="34" charset="0"/>
              </a:rPr>
              <a:t>Reszponzivitás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501D45-D193-43FC-96C8-FD2EED02D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6925"/>
            <a:ext cx="10515600" cy="4110038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Minden oldal teljesen reszponzív</a:t>
            </a:r>
          </a:p>
        </p:txBody>
      </p:sp>
      <p:grpSp>
        <p:nvGrpSpPr>
          <p:cNvPr id="4" name="Csoportba foglalás 18">
            <a:extLst>
              <a:ext uri="{FF2B5EF4-FFF2-40B4-BE49-F238E27FC236}">
                <a16:creationId xmlns:a16="http://schemas.microsoft.com/office/drawing/2014/main" id="{E67E1AF0-D67B-F617-3F39-A8F60E2CBC9E}"/>
              </a:ext>
            </a:extLst>
          </p:cNvPr>
          <p:cNvGrpSpPr>
            <a:grpSpLocks/>
          </p:cNvGrpSpPr>
          <p:nvPr/>
        </p:nvGrpSpPr>
        <p:grpSpPr bwMode="auto">
          <a:xfrm>
            <a:off x="753533" y="2768498"/>
            <a:ext cx="10684933" cy="3538538"/>
            <a:chOff x="-176" y="41"/>
            <a:chExt cx="97575" cy="32160"/>
          </a:xfrm>
        </p:grpSpPr>
        <p:pic>
          <p:nvPicPr>
            <p:cNvPr id="1603168652" name="Kép 14" descr="A képen szöveg, menü, zöldség, étel látható&#10;&#10;Automatikusan generált leírás">
              <a:extLst>
                <a:ext uri="{FF2B5EF4-FFF2-40B4-BE49-F238E27FC236}">
                  <a16:creationId xmlns:a16="http://schemas.microsoft.com/office/drawing/2014/main" id="{F46BBF81-6A1A-E1C9-A32D-9FBB961C89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98" y="159"/>
              <a:ext cx="17996" cy="31959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  <a:effectLst>
              <a:outerShdw blurRad="63500" dist="50800" dir="5400000" algn="ctr" rotWithShape="0">
                <a:srgbClr val="000000">
                  <a:alpha val="44000"/>
                </a:srgbClr>
              </a:outerShd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86639575" name="Kép 15" descr="A képen szöveg, menü, étkezés, Konyha látható&#10;&#10;Automatikusan generált leírás">
              <a:extLst>
                <a:ext uri="{FF2B5EF4-FFF2-40B4-BE49-F238E27FC236}">
                  <a16:creationId xmlns:a16="http://schemas.microsoft.com/office/drawing/2014/main" id="{2E431BB4-148D-B45D-DCD8-39C449D40C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77" y="79"/>
              <a:ext cx="17868" cy="32004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  <a:effectLst>
              <a:outerShdw blurRad="63500" dist="50800" dir="5400000" algn="ctr" rotWithShape="0">
                <a:srgbClr val="000000">
                  <a:alpha val="44000"/>
                </a:srgbClr>
              </a:outerShd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4123266" name="Kép 16" descr="A képen szöveg, képernyőkép, Betűtípus, szám látható&#10;&#10;Automatikusan generált leírás">
              <a:extLst>
                <a:ext uri="{FF2B5EF4-FFF2-40B4-BE49-F238E27FC236}">
                  <a16:creationId xmlns:a16="http://schemas.microsoft.com/office/drawing/2014/main" id="{7E3F5C2C-1DFA-393D-8E45-721F362EB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76" y="41"/>
              <a:ext cx="17856" cy="31737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  <a:effectLst>
              <a:outerShdw blurRad="63500" dist="50800" dir="5400000" algn="ctr" rotWithShape="0">
                <a:srgbClr val="000000">
                  <a:alpha val="44000"/>
                </a:srgbClr>
              </a:outerShd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1721175" name="Kép 13" descr="A képen szöveg, képernyőkép, Betűtípus, szám látható&#10;&#10;Automatikusan generált leírás">
              <a:extLst>
                <a:ext uri="{FF2B5EF4-FFF2-40B4-BE49-F238E27FC236}">
                  <a16:creationId xmlns:a16="http://schemas.microsoft.com/office/drawing/2014/main" id="{4CA309C7-BFAB-EDFA-FFDD-CDCF7BAA4C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76" y="159"/>
              <a:ext cx="17996" cy="32042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  <a:effectLst>
              <a:outerShdw blurRad="63500" dist="50800" dir="5400000" algn="ctr" rotWithShape="0">
                <a:srgbClr val="000000">
                  <a:alpha val="44000"/>
                </a:srgbClr>
              </a:outerShd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6879867" name="Kép 17" descr="A képen szöveg, képernyőkép, menü, szám látható&#10;&#10;Automatikusan generált leírás">
              <a:extLst>
                <a:ext uri="{FF2B5EF4-FFF2-40B4-BE49-F238E27FC236}">
                  <a16:creationId xmlns:a16="http://schemas.microsoft.com/office/drawing/2014/main" id="{A35B2033-6EED-79DE-5B33-339CFAACE6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403" y="41"/>
              <a:ext cx="17996" cy="32042"/>
            </a:xfrm>
            <a:prstGeom prst="rect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  <a:effectLst>
              <a:outerShdw blurRad="63500" dist="50800" dir="5400000" algn="ctr" rotWithShape="0">
                <a:srgbClr val="000000">
                  <a:alpha val="44000"/>
                </a:srgbClr>
              </a:outerShdw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04601714"/>
      </p:ext>
    </p:extLst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D8808C-9BB8-4758-B3E6-6E8EFF497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Téma váltás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4BCCC8-5955-423E-8E74-79092D243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4075"/>
            <a:ext cx="10515600" cy="4052888"/>
          </a:xfrm>
        </p:spPr>
        <p:txBody>
          <a:bodyPr>
            <a:normAutofit/>
          </a:bodyPr>
          <a:lstStyle/>
          <a:p>
            <a:r>
              <a:rPr lang="hu-HU" sz="2250" dirty="0">
                <a:latin typeface="Arial" panose="020B0604020202020204" pitchFamily="34" charset="0"/>
                <a:cs typeface="Arial" panose="020B0604020202020204" pitchFamily="34" charset="0"/>
              </a:rPr>
              <a:t>Dinamikus váltás sötét és világos téma között</a:t>
            </a:r>
          </a:p>
          <a:p>
            <a:r>
              <a:rPr lang="hu-HU" sz="2250" dirty="0">
                <a:latin typeface="Arial" panose="020B0604020202020204" pitchFamily="34" charset="0"/>
                <a:cs typeface="Arial" panose="020B0604020202020204" pitchFamily="34" charset="0"/>
              </a:rPr>
              <a:t>Minden oldal a felhasználó által preferált témát alkalmazza</a:t>
            </a:r>
          </a:p>
        </p:txBody>
      </p:sp>
      <p:grpSp>
        <p:nvGrpSpPr>
          <p:cNvPr id="28" name="Csoportba foglalás 27">
            <a:extLst>
              <a:ext uri="{FF2B5EF4-FFF2-40B4-BE49-F238E27FC236}">
                <a16:creationId xmlns:a16="http://schemas.microsoft.com/office/drawing/2014/main" id="{27512320-1568-FCB9-D27A-5A4A4B45A55A}"/>
              </a:ext>
            </a:extLst>
          </p:cNvPr>
          <p:cNvGrpSpPr/>
          <p:nvPr/>
        </p:nvGrpSpPr>
        <p:grpSpPr>
          <a:xfrm>
            <a:off x="1103217" y="3429000"/>
            <a:ext cx="9985565" cy="2938277"/>
            <a:chOff x="671739" y="2841527"/>
            <a:chExt cx="10848522" cy="3240000"/>
          </a:xfrm>
        </p:grpSpPr>
        <p:pic>
          <p:nvPicPr>
            <p:cNvPr id="4" name="Kép 3">
              <a:extLst>
                <a:ext uri="{FF2B5EF4-FFF2-40B4-BE49-F238E27FC236}">
                  <a16:creationId xmlns:a16="http://schemas.microsoft.com/office/drawing/2014/main" id="{5970B8F5-54B8-4D08-A7A3-A36EF05F2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6528" y="2841527"/>
              <a:ext cx="1680262" cy="3240000"/>
            </a:xfrm>
            <a:prstGeom prst="rect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  <a:effectLst>
              <a:outerShdw blurRad="76200" dist="50800" dir="5400000" algn="ctr" rotWithShape="0">
                <a:schemeClr val="tx1">
                  <a:alpha val="42000"/>
                </a:schemeClr>
              </a:outerShdw>
              <a:softEdge rad="0"/>
            </a:effectLst>
          </p:spPr>
        </p:pic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37A4EDC3-5BA7-DCC0-374C-B2C3B77B3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04770" y="2841527"/>
              <a:ext cx="5890406" cy="3240000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76200" dist="50800" dir="5400000" algn="ctr" rotWithShape="0">
                <a:schemeClr val="tx1">
                  <a:alpha val="42000"/>
                </a:schemeClr>
              </a:outerShdw>
              <a:softEdge rad="0"/>
            </a:effectLst>
          </p:spPr>
        </p:pic>
        <p:cxnSp>
          <p:nvCxnSpPr>
            <p:cNvPr id="13" name="Egyenes összekötő nyíllal 12">
              <a:extLst>
                <a:ext uri="{FF2B5EF4-FFF2-40B4-BE49-F238E27FC236}">
                  <a16:creationId xmlns:a16="http://schemas.microsoft.com/office/drawing/2014/main" id="{7F9B2C90-A62B-2DC6-DDE6-A95D6B1E94B2}"/>
                </a:ext>
              </a:extLst>
            </p:cNvPr>
            <p:cNvCxnSpPr>
              <a:cxnSpLocks/>
            </p:cNvCxnSpPr>
            <p:nvPr/>
          </p:nvCxnSpPr>
          <p:spPr>
            <a:xfrm>
              <a:off x="671739" y="5295900"/>
              <a:ext cx="416423" cy="290510"/>
            </a:xfrm>
            <a:prstGeom prst="straightConnector1">
              <a:avLst/>
            </a:prstGeom>
            <a:ln w="38100" cap="rnd" cmpd="sng">
              <a:solidFill>
                <a:schemeClr val="accent4">
                  <a:lumMod val="75000"/>
                  <a:alpha val="70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>
              <a:outerShdw blurRad="63500" dist="38100" dir="5400000" sx="80000" sy="80000" algn="ctr" rotWithShape="0">
                <a:schemeClr val="accent4">
                  <a:lumMod val="50000"/>
                  <a:alpha val="6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gyenes összekötő nyíllal 13">
              <a:extLst>
                <a:ext uri="{FF2B5EF4-FFF2-40B4-BE49-F238E27FC236}">
                  <a16:creationId xmlns:a16="http://schemas.microsoft.com/office/drawing/2014/main" id="{AD3D809A-3E33-70E0-9A0D-15EA1C19F89B}"/>
                </a:ext>
              </a:extLst>
            </p:cNvPr>
            <p:cNvCxnSpPr>
              <a:cxnSpLocks/>
            </p:cNvCxnSpPr>
            <p:nvPr/>
          </p:nvCxnSpPr>
          <p:spPr>
            <a:xfrm>
              <a:off x="2371725" y="4579528"/>
              <a:ext cx="609600" cy="0"/>
            </a:xfrm>
            <a:prstGeom prst="straightConnector1">
              <a:avLst/>
            </a:prstGeom>
            <a:ln w="38100" cap="rnd" cmpd="sng">
              <a:solidFill>
                <a:schemeClr val="accent4">
                  <a:lumMod val="75000"/>
                  <a:alpha val="70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>
              <a:outerShdw blurRad="63500" dist="38100" dir="5400000" sx="80000" sy="80000" algn="ctr" rotWithShape="0">
                <a:schemeClr val="accent4">
                  <a:lumMod val="50000"/>
                  <a:alpha val="6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Kép 18">
              <a:extLst>
                <a:ext uri="{FF2B5EF4-FFF2-40B4-BE49-F238E27FC236}">
                  <a16:creationId xmlns:a16="http://schemas.microsoft.com/office/drawing/2014/main" id="{4A1EEA13-0C7D-48BA-96E9-EB7851074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64681" y="2841527"/>
              <a:ext cx="2455580" cy="3240000"/>
            </a:xfrm>
            <a:prstGeom prst="rect">
              <a:avLst/>
            </a:prstGeom>
            <a:ln w="22225">
              <a:solidFill>
                <a:schemeClr val="tx1"/>
              </a:solidFill>
            </a:ln>
            <a:effectLst>
              <a:outerShdw blurRad="76200" dist="50800" dir="5400000" algn="ctr" rotWithShape="0">
                <a:schemeClr val="tx1">
                  <a:alpha val="42000"/>
                </a:schemeClr>
              </a:outerShdw>
              <a:softEdge rad="0"/>
            </a:effectLst>
          </p:spPr>
        </p:pic>
      </p:grpSp>
    </p:spTree>
    <p:extLst>
      <p:ext uri="{BB962C8B-B14F-4D97-AF65-F5344CB8AC3E}">
        <p14:creationId xmlns:p14="http://schemas.microsoft.com/office/powerpoint/2010/main" val="1602100683"/>
      </p:ext>
    </p:extLst>
  </p:cSld>
  <p:clrMapOvr>
    <a:masterClrMapping/>
  </p:clrMapOvr>
  <p:transition spd="slow"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F96195-E2D1-46CF-9BA7-32FEBA4C8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0694"/>
            <a:ext cx="9520158" cy="1049235"/>
          </a:xfrm>
        </p:spPr>
        <p:txBody>
          <a:bodyPr/>
          <a:lstStyle/>
          <a:p>
            <a:r>
              <a:rPr lang="hu-HU" dirty="0">
                <a:latin typeface="Arial Black" panose="020B0A04020102020204" pitchFamily="34" charset="0"/>
              </a:rPr>
              <a:t>Asztali alkalmazás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E731FE-DE0E-44A5-8A05-8E9DF1DAA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Bejelentkezés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Kilépés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megtekintése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szerkesztése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Új Adat felvétele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Egyszerűen, gyorsan használható</a:t>
            </a: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943923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C002F6-6C65-4D66-ADFD-C0ED0DC7F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617" y="885825"/>
            <a:ext cx="9520158" cy="872679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Használata</a:t>
            </a:r>
            <a:endParaRPr lang="hu-HU" dirty="0">
              <a:latin typeface="Arial Black" panose="020B0A04020102020204" pitchFamily="34" charset="0"/>
            </a:endParaRPr>
          </a:p>
        </p:txBody>
      </p:sp>
      <p:pic>
        <p:nvPicPr>
          <p:cNvPr id="7" name="Tartalom helye 4">
            <a:extLst>
              <a:ext uri="{FF2B5EF4-FFF2-40B4-BE49-F238E27FC236}">
                <a16:creationId xmlns:a16="http://schemas.microsoft.com/office/drawing/2014/main" id="{3D24A9B4-6976-2779-6FE5-2F48E205C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828" y="2345113"/>
            <a:ext cx="4788000" cy="2754384"/>
          </a:xfrm>
          <a:prstGeom prst="rect">
            <a:avLst/>
          </a:prstGeom>
          <a:ln w="22225">
            <a:solidFill>
              <a:schemeClr val="accent1">
                <a:lumMod val="75000"/>
              </a:schemeClr>
            </a:solidFill>
          </a:ln>
          <a:effectLst>
            <a:outerShdw blurRad="101600" dist="50800" dir="5400000" algn="ctr" rotWithShape="0">
              <a:schemeClr val="tx1">
                <a:alpha val="40000"/>
              </a:schemeClr>
            </a:outerShdw>
            <a:softEdge rad="0"/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BE9D8AC5-8686-8A11-2316-4840744934B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71" y="2363497"/>
            <a:ext cx="4788000" cy="2736000"/>
          </a:xfrm>
          <a:prstGeom prst="rect">
            <a:avLst/>
          </a:prstGeom>
          <a:ln w="22225">
            <a:solidFill>
              <a:schemeClr val="accent1">
                <a:lumMod val="75000"/>
              </a:schemeClr>
            </a:solidFill>
          </a:ln>
          <a:effectLst>
            <a:outerShdw blurRad="101600" dist="50800" dir="5400000" algn="ctr" rotWithShape="0">
              <a:schemeClr val="tx1">
                <a:alpha val="40000"/>
              </a:schemeClr>
            </a:outerShdw>
            <a:softEdge rad="0"/>
          </a:effectLst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7A072976-1BC6-D3A1-6DC4-696827F87D4A}"/>
              </a:ext>
            </a:extLst>
          </p:cNvPr>
          <p:cNvSpPr txBox="1"/>
          <p:nvPr/>
        </p:nvSpPr>
        <p:spPr>
          <a:xfrm>
            <a:off x="2521741" y="5219700"/>
            <a:ext cx="1782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Bejelentkezés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FFFB6CC-E46B-B64E-78A8-D0DC45DC5FE4}"/>
              </a:ext>
            </a:extLst>
          </p:cNvPr>
          <p:cNvSpPr txBox="1"/>
          <p:nvPr/>
        </p:nvSpPr>
        <p:spPr>
          <a:xfrm>
            <a:off x="8264906" y="5219700"/>
            <a:ext cx="1027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Főoldal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618149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730C2D-0B49-4EE6-B359-D2D20182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0694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Adatok megtekintése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5D0CBE2-AAAE-4DDA-8C13-DCF5B1685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124075"/>
            <a:ext cx="9520158" cy="3342270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Az adatbázis összes táblájának adatai megtekinthetők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Rendeléshez kapcsolódó minden adat megtekinthető egy </a:t>
            </a:r>
            <a:r>
              <a:rPr lang="hu-HU" sz="2300" dirty="0" err="1">
                <a:latin typeface="Arial" panose="020B0604020202020204" pitchFamily="34" charset="0"/>
                <a:cs typeface="Arial" panose="020B0604020202020204" pitchFamily="34" charset="0"/>
              </a:rPr>
              <a:t>összefűzött</a:t>
            </a:r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 táblában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75BCCAB-582C-4111-930C-903242347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077" b="20093"/>
          <a:stretch/>
        </p:blipFill>
        <p:spPr>
          <a:xfrm>
            <a:off x="2190380" y="3857971"/>
            <a:ext cx="7811240" cy="2002520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  <a:effectLst>
            <a:outerShdw blurRad="101600" dist="50800" dir="5400000" algn="ctr" rotWithShape="0">
              <a:schemeClr val="tx1">
                <a:alpha val="40000"/>
              </a:scheme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214830039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AD6FD8-E492-4C54-8155-4966A9BCC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949" y="690562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Adatok módosítása, törlése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640881-810C-40C8-8B0A-32B1320FE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975" y="2114550"/>
            <a:ext cx="10515600" cy="4052888"/>
          </a:xfrm>
        </p:spPr>
        <p:txBody>
          <a:bodyPr>
            <a:normAutofit/>
          </a:bodyPr>
          <a:lstStyle/>
          <a:p>
            <a:r>
              <a:rPr lang="hu-HU" sz="2250" dirty="0">
                <a:latin typeface="Arial" panose="020B0604020202020204" pitchFamily="34" charset="0"/>
                <a:cs typeface="Arial" panose="020B0604020202020204" pitchFamily="34" charset="0"/>
              </a:rPr>
              <a:t>Módosítás, Törlés, amennyiben lehetséges (nincs alárendelt adat/tábla)</a:t>
            </a:r>
          </a:p>
          <a:p>
            <a:r>
              <a:rPr lang="hu-HU" sz="2250" dirty="0">
                <a:latin typeface="Arial" panose="020B0604020202020204" pitchFamily="34" charset="0"/>
                <a:cs typeface="Arial" panose="020B0604020202020204" pitchFamily="34" charset="0"/>
              </a:rPr>
              <a:t>Hibakezelés, visszajelzés</a:t>
            </a: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B7E095D-DD06-4BFE-AE1E-9F59F1EEB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28" y="3716637"/>
            <a:ext cx="5256000" cy="2033524"/>
          </a:xfrm>
          <a:prstGeom prst="rect">
            <a:avLst/>
          </a:prstGeom>
          <a:ln w="28575">
            <a:solidFill>
              <a:schemeClr val="accent1">
                <a:lumMod val="75000"/>
                <a:alpha val="99000"/>
              </a:schemeClr>
            </a:solidFill>
          </a:ln>
          <a:effectLst>
            <a:outerShdw blurRad="101600" dist="50800" dir="5400000" algn="ctr" rotWithShape="0">
              <a:schemeClr val="tx1">
                <a:alpha val="40000"/>
              </a:schemeClr>
            </a:outerShdw>
            <a:softEdge rad="0"/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4409DA9D-C7BB-80FF-DE12-06FB7E3AE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811264"/>
            <a:ext cx="4606195" cy="3492000"/>
          </a:xfrm>
          <a:prstGeom prst="rect">
            <a:avLst/>
          </a:prstGeom>
          <a:ln w="28575">
            <a:solidFill>
              <a:schemeClr val="accent1">
                <a:lumMod val="75000"/>
                <a:alpha val="99000"/>
              </a:schemeClr>
            </a:solidFill>
          </a:ln>
          <a:effectLst>
            <a:outerShdw blurRad="101600" dist="50800" dir="5400000" algn="ctr" rotWithShape="0">
              <a:schemeClr val="tx1">
                <a:alpha val="40000"/>
              </a:scheme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388714499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4D3361-E041-4DE1-AA42-A197892AD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18794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Új adat felvétele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CC94455E-A5DD-4367-8EB4-5550FD6AD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0" r="19290"/>
          <a:stretch/>
        </p:blipFill>
        <p:spPr>
          <a:xfrm>
            <a:off x="7743239" y="810815"/>
            <a:ext cx="3913592" cy="5083969"/>
          </a:xfrm>
          <a:prstGeom prst="rect">
            <a:avLst/>
          </a:prstGeom>
          <a:ln w="28575">
            <a:solidFill>
              <a:schemeClr val="accent1">
                <a:lumMod val="75000"/>
                <a:alpha val="98000"/>
              </a:schemeClr>
            </a:solidFill>
          </a:ln>
          <a:effectLst>
            <a:outerShdw blurRad="101600" dist="101600" dir="5400000" algn="ctr" rotWithShape="0">
              <a:schemeClr val="tx1">
                <a:alpha val="40000"/>
              </a:schemeClr>
            </a:outerShdw>
            <a:softEdge rad="0"/>
          </a:effec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F04E40F2-DF6A-0FB4-668D-32400699FA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388"/>
          <a:stretch/>
        </p:blipFill>
        <p:spPr>
          <a:xfrm>
            <a:off x="535169" y="2392843"/>
            <a:ext cx="6956538" cy="3238180"/>
          </a:xfrm>
          <a:prstGeom prst="rect">
            <a:avLst/>
          </a:prstGeom>
          <a:ln w="28575">
            <a:solidFill>
              <a:schemeClr val="accent1">
                <a:lumMod val="75000"/>
                <a:alpha val="98000"/>
              </a:schemeClr>
            </a:solidFill>
          </a:ln>
          <a:effectLst>
            <a:outerShdw blurRad="101600" dist="101600" dir="5400000" algn="ctr" rotWithShape="0">
              <a:schemeClr val="tx1">
                <a:alpha val="40000"/>
              </a:scheme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359056481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B9FF9E-EA0C-49B4-9934-D7B142D9B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47369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Továbbfejlesztési tervek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46F55E-D304-41B8-A711-0DB0F7134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143125"/>
            <a:ext cx="9520158" cy="3600450"/>
          </a:xfrm>
        </p:spPr>
        <p:txBody>
          <a:bodyPr>
            <a:normAutofit fontScale="92500" lnSpcReduction="10000"/>
          </a:bodyPr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Keresés/szűrés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Rendelés visszaigazoló email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Külön webes felület a rendelések megtekintésére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Fizetési módok kezelése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Kiemelt ajánlatok kezelése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Adatbázis szerveren történő működtetése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Karbantartás, optimalizálás, hibajavítás, tesztelés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96076671"/>
      </p:ext>
    </p:extLst>
  </p:cSld>
  <p:clrMapOvr>
    <a:masterClrMapping/>
  </p:clrMapOvr>
  <p:transition spd="slow"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CF50C8-4C15-2D54-E398-C1F2F889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546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Források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8247F36-186F-A0F4-CB09-CC2D9F3F4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546" y="2171700"/>
            <a:ext cx="4695825" cy="3838575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https://www.php.net/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https://codepen.io/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https://playground.com/</a:t>
            </a:r>
            <a:endParaRPr lang="hu-HU" sz="2200" dirty="0">
              <a:solidFill>
                <a:srgbClr val="0070C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  <p:sp>
        <p:nvSpPr>
          <p:cNvPr id="6" name="Tartalom helye 2">
            <a:extLst>
              <a:ext uri="{FF2B5EF4-FFF2-40B4-BE49-F238E27FC236}">
                <a16:creationId xmlns:a16="http://schemas.microsoft.com/office/drawing/2014/main" id="{8A82DC48-DAD8-EAEE-AB13-9FD056FD14C0}"/>
              </a:ext>
            </a:extLst>
          </p:cNvPr>
          <p:cNvSpPr txBox="1">
            <a:spLocks/>
          </p:cNvSpPr>
          <p:nvPr/>
        </p:nvSpPr>
        <p:spPr>
          <a:xfrm>
            <a:off x="6749554" y="2171700"/>
            <a:ext cx="4248150" cy="4137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https://uxplanet.org/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https://fontawesome.com/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https://getbootstrap.com/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www.javascripttutorial.net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hu-HU" sz="22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https://phppot.com/</a:t>
            </a:r>
            <a:endParaRPr lang="hu-HU" sz="2200" dirty="0">
              <a:solidFill>
                <a:srgbClr val="0070C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64981460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BD1683-6025-4D8A-995A-24640EE71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11727"/>
            <a:ext cx="9677400" cy="1501631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Alkalmazott technológiák, munkafelosztás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C6239E-8141-4FB7-87F4-88E2EF5C5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305049"/>
            <a:ext cx="9677400" cy="3871913"/>
          </a:xfrm>
        </p:spPr>
        <p:txBody>
          <a:bodyPr/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</a:p>
          <a:p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C#</a:t>
            </a:r>
          </a:p>
          <a:p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39007272"/>
      </p:ext>
    </p:extLst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9E474C-920E-4999-99ED-C93A2662B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171" y="641453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Köszönjük a figyelmet!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2EE619F-E662-5CC3-3223-DF4E8C9A0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402" y="1928813"/>
            <a:ext cx="3785196" cy="378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79077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szöveg, képernyőkép, diagram, Betűtípus látható&#10;&#10;Automatikusan generált leírás">
            <a:extLst>
              <a:ext uri="{FF2B5EF4-FFF2-40B4-BE49-F238E27FC236}">
                <a16:creationId xmlns:a16="http://schemas.microsoft.com/office/drawing/2014/main" id="{C4ED2627-62DE-4A52-B4E7-A35D25FE36F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" t="3230" r="1629" b="4390"/>
          <a:stretch/>
        </p:blipFill>
        <p:spPr>
          <a:xfrm>
            <a:off x="482366" y="183509"/>
            <a:ext cx="11227267" cy="6490982"/>
          </a:xfrm>
          <a:prstGeom prst="rect">
            <a:avLst/>
          </a:prstGeom>
          <a:ln w="31750">
            <a:solidFill>
              <a:schemeClr val="accent1">
                <a:lumMod val="75000"/>
              </a:schemeClr>
            </a:solidFill>
          </a:ln>
          <a:effectLst>
            <a:outerShdw blurRad="88900" dist="76200" dir="5400000" algn="ctr" rotWithShape="0">
              <a:schemeClr val="bg2">
                <a:lumMod val="10000"/>
                <a:alpha val="50000"/>
              </a:schemeClr>
            </a:outerShdw>
          </a:effectLst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F8D61D25-A86C-407E-B6D8-2F99BBC5A9B2}"/>
              </a:ext>
            </a:extLst>
          </p:cNvPr>
          <p:cNvSpPr txBox="1"/>
          <p:nvPr/>
        </p:nvSpPr>
        <p:spPr>
          <a:xfrm>
            <a:off x="658535" y="5468697"/>
            <a:ext cx="33010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Adatbázis</a:t>
            </a:r>
          </a:p>
        </p:txBody>
      </p:sp>
    </p:spTree>
    <p:extLst>
      <p:ext uri="{BB962C8B-B14F-4D97-AF65-F5344CB8AC3E}">
        <p14:creationId xmlns:p14="http://schemas.microsoft.com/office/powerpoint/2010/main" val="378698690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148F8A-7A93-4D36-9AAA-0281FA708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715" y="584369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Szerepkörök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37E161-05D5-4345-BBAC-55740C91E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4A7D68F2-0C65-4749-83D2-0AD40C5B9AFB}"/>
              </a:ext>
            </a:extLst>
          </p:cNvPr>
          <p:cNvSpPr/>
          <p:nvPr/>
        </p:nvSpPr>
        <p:spPr>
          <a:xfrm>
            <a:off x="2869382" y="1899048"/>
            <a:ext cx="6453235" cy="173831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CAADDF86-BD9D-4138-9943-0F9FC9D3D3C1}"/>
              </a:ext>
            </a:extLst>
          </p:cNvPr>
          <p:cNvSpPr/>
          <p:nvPr/>
        </p:nvSpPr>
        <p:spPr>
          <a:xfrm>
            <a:off x="4057472" y="3855189"/>
            <a:ext cx="4077053" cy="173831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B4A2AC77-0DB7-4D43-9437-86A5F63E47C2}"/>
              </a:ext>
            </a:extLst>
          </p:cNvPr>
          <p:cNvSpPr/>
          <p:nvPr/>
        </p:nvSpPr>
        <p:spPr>
          <a:xfrm>
            <a:off x="3355595" y="2379834"/>
            <a:ext cx="2382474" cy="97314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FE3D3E07-5C1B-4DF5-B14F-7F6DB080E8E9}"/>
              </a:ext>
            </a:extLst>
          </p:cNvPr>
          <p:cNvSpPr/>
          <p:nvPr/>
        </p:nvSpPr>
        <p:spPr>
          <a:xfrm>
            <a:off x="6453932" y="2379823"/>
            <a:ext cx="2457974" cy="97314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B2A8DA10-86A3-4324-9472-99F2EAAB8E46}"/>
              </a:ext>
            </a:extLst>
          </p:cNvPr>
          <p:cNvSpPr/>
          <p:nvPr/>
        </p:nvSpPr>
        <p:spPr>
          <a:xfrm>
            <a:off x="4867011" y="4390538"/>
            <a:ext cx="2457974" cy="97314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E65145A5-42A1-4FC1-B7EC-D6AA6A291CAC}"/>
              </a:ext>
            </a:extLst>
          </p:cNvPr>
          <p:cNvSpPr txBox="1"/>
          <p:nvPr/>
        </p:nvSpPr>
        <p:spPr>
          <a:xfrm>
            <a:off x="5399625" y="1950900"/>
            <a:ext cx="1392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Weboldal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86E6606C-0451-48DD-B674-5920EA9B1C70}"/>
              </a:ext>
            </a:extLst>
          </p:cNvPr>
          <p:cNvSpPr txBox="1"/>
          <p:nvPr/>
        </p:nvSpPr>
        <p:spPr>
          <a:xfrm>
            <a:off x="4867011" y="3922809"/>
            <a:ext cx="2457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Asztali alkalmazás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652ED368-32AD-4882-A0FA-605BCC8835DC}"/>
              </a:ext>
            </a:extLst>
          </p:cNvPr>
          <p:cNvSpPr txBox="1"/>
          <p:nvPr/>
        </p:nvSpPr>
        <p:spPr>
          <a:xfrm>
            <a:off x="3841287" y="2543229"/>
            <a:ext cx="1392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Regisztrált felhasználó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D701822D-94BE-475D-B91D-2F57910EC2C9}"/>
              </a:ext>
            </a:extLst>
          </p:cNvPr>
          <p:cNvSpPr txBox="1"/>
          <p:nvPr/>
        </p:nvSpPr>
        <p:spPr>
          <a:xfrm>
            <a:off x="6986546" y="2666340"/>
            <a:ext cx="1392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Látogató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0002A7B2-3F09-44A3-8545-5FB2A5CC7E2B}"/>
              </a:ext>
            </a:extLst>
          </p:cNvPr>
          <p:cNvSpPr txBox="1"/>
          <p:nvPr/>
        </p:nvSpPr>
        <p:spPr>
          <a:xfrm>
            <a:off x="5253646" y="4692444"/>
            <a:ext cx="168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Adminisztrátor</a:t>
            </a:r>
          </a:p>
        </p:txBody>
      </p:sp>
    </p:spTree>
    <p:extLst>
      <p:ext uri="{BB962C8B-B14F-4D97-AF65-F5344CB8AC3E}">
        <p14:creationId xmlns:p14="http://schemas.microsoft.com/office/powerpoint/2010/main" val="3128913938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8E6C69-C960-4B60-A9A7-EE36B4F3F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321" y="681038"/>
            <a:ext cx="9520158" cy="1049235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Weboldal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DCABF1C-7751-4804-ADBD-3839A7984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2320" y="2076450"/>
            <a:ext cx="9771479" cy="4100512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Regisztráció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Bejelentkezés / Kijelentkezés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módosítása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Rendelés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Kosár szerkesztése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Keresés/szűrés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Téma váltás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09839220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554E0A-5085-4373-AD47-30CECAC81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67357"/>
            <a:ext cx="9520158" cy="1049235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Főoldal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6125169-3087-4E8E-8A51-33A46E6CA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7832"/>
            <a:ext cx="2466975" cy="4486378"/>
          </a:xfrm>
        </p:spPr>
        <p:txBody>
          <a:bodyPr>
            <a:normAutofit/>
          </a:bodyPr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Böngészés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Navigálás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Téma váltás</a:t>
            </a:r>
          </a:p>
        </p:txBody>
      </p:sp>
      <p:pic>
        <p:nvPicPr>
          <p:cNvPr id="4" name="Kép 3" descr="A képen szöveg, menü, étel látható&#10;&#10;Automatikusan generált leírás">
            <a:extLst>
              <a:ext uri="{FF2B5EF4-FFF2-40B4-BE49-F238E27FC236}">
                <a16:creationId xmlns:a16="http://schemas.microsoft.com/office/drawing/2014/main" id="{E3C22428-8497-418D-8EE4-5869C6173AD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175" y="1960014"/>
            <a:ext cx="8048625" cy="3935961"/>
          </a:xfrm>
          <a:prstGeom prst="rect">
            <a:avLst/>
          </a:prstGeom>
          <a:ln w="25400">
            <a:solidFill>
              <a:schemeClr val="accent1">
                <a:lumMod val="75000"/>
              </a:schemeClr>
            </a:solidFill>
          </a:ln>
          <a:effectLst>
            <a:outerShdw blurRad="76200" dist="50800" dir="5400000" algn="ctr" rotWithShape="0">
              <a:srgbClr val="000000">
                <a:alpha val="47000"/>
              </a:srgb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838556441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46EB06-D8B7-44AD-8A59-0AD4C1BF4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21" y="852266"/>
            <a:ext cx="9520158" cy="882204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Regisztráció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732E64-0BAA-4042-B492-A347234B0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215" y="2371725"/>
            <a:ext cx="4086138" cy="3790950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Három részes regisztráció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Oldalanként ellenőrzés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2EAA3AA-A880-4DDF-B504-41BE925C9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422" y="1953869"/>
            <a:ext cx="2993910" cy="3942106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  <a:effectLst>
            <a:outerShdw blurRad="76200" dist="50800" dir="5400000" algn="ctr" rotWithShape="0">
              <a:srgbClr val="000000">
                <a:alpha val="36000"/>
              </a:srgbClr>
            </a:outerShdw>
            <a:softEdge rad="0"/>
          </a:effec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F5A16714-CA0B-499D-8D0A-910FA65E60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84" t="10320" r="8451" b="11095"/>
          <a:stretch/>
        </p:blipFill>
        <p:spPr>
          <a:xfrm>
            <a:off x="8360161" y="1953868"/>
            <a:ext cx="2999624" cy="3942106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  <a:effectLst>
            <a:outerShdw blurRad="76200" dist="50800" dir="5400000" algn="ctr" rotWithShape="0">
              <a:srgbClr val="000000">
                <a:alpha val="36000"/>
              </a:srgbClr>
            </a:outerShdw>
            <a:softEdge rad="0"/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F6F72B40-5F31-4E72-81BF-4C6C496FC0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06" t="4946" r="4179" b="6604"/>
          <a:stretch/>
        </p:blipFill>
        <p:spPr>
          <a:xfrm>
            <a:off x="1073441" y="3841109"/>
            <a:ext cx="3615656" cy="1241571"/>
          </a:xfrm>
          <a:prstGeom prst="rect">
            <a:avLst/>
          </a:prstGeom>
          <a:ln>
            <a:noFill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650526886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DB1A8B-07E4-4176-91A9-4D91E9AAC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44431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Bejelentkezés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5858B8-A816-41DB-82D1-5B0160BD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1943100"/>
            <a:ext cx="9520158" cy="3523245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Kuponok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Kényelmesebb rendelési élmény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59261E6-45F9-4F9A-9717-B218B8F97F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" t="165" r="-219" b="165"/>
          <a:stretch/>
        </p:blipFill>
        <p:spPr>
          <a:xfrm>
            <a:off x="8021221" y="1235723"/>
            <a:ext cx="3481638" cy="4703773"/>
          </a:xfrm>
          <a:prstGeom prst="rect">
            <a:avLst/>
          </a:prstGeom>
          <a:ln w="15875">
            <a:solidFill>
              <a:schemeClr val="accent1">
                <a:lumMod val="75000"/>
              </a:schemeClr>
            </a:solidFill>
          </a:ln>
          <a:effectLst>
            <a:outerShdw blurRad="76200" dist="50800" dir="5400000" algn="ctr" rotWithShape="0">
              <a:srgbClr val="000000">
                <a:alpha val="43000"/>
              </a:srgbClr>
            </a:outerShdw>
            <a:softEdge rad="0"/>
          </a:effec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B7BFCC7-23E3-4B0A-BCF4-857C4BA455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0" r="2024"/>
          <a:stretch/>
        </p:blipFill>
        <p:spPr>
          <a:xfrm>
            <a:off x="1137146" y="3138590"/>
            <a:ext cx="6486525" cy="2918018"/>
          </a:xfrm>
          <a:prstGeom prst="rect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329200705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525B41-0E7A-475C-8FAA-2397A6A9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Kosár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CCE0E5-4949-4AC0-BC8E-BA7EFC55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616" y="2028825"/>
            <a:ext cx="5042798" cy="1155785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Dinamikus használat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Főoldalról is módosítható 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4A7DAF2-6048-4AF3-941D-038389D68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0311" y="1647825"/>
            <a:ext cx="3417597" cy="4627818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  <a:effectLst>
            <a:outerShdw blurRad="190500" dist="76200" dir="5400000" sx="101000" sy="101000" algn="tl" rotWithShape="0">
              <a:prstClr val="black">
                <a:alpha val="40000"/>
              </a:prstClr>
            </a:outerShdw>
            <a:softEdge rad="0"/>
          </a:effec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C4F2E0FC-BF36-4B11-BE94-883E8F5481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8"/>
          <a:stretch/>
        </p:blipFill>
        <p:spPr>
          <a:xfrm>
            <a:off x="1501742" y="3184610"/>
            <a:ext cx="5835028" cy="3205181"/>
          </a:xfrm>
          <a:prstGeom prst="rect">
            <a:avLst/>
          </a:prstGeom>
          <a:ln>
            <a:noFill/>
          </a:ln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110314187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Galéria">
  <a:themeElements>
    <a:clrScheme name="Sárga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Galéria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333</TotalTime>
  <Words>265</Words>
  <Application>Microsoft Office PowerPoint</Application>
  <PresentationFormat>Szélesvásznú</PresentationFormat>
  <Paragraphs>88</Paragraphs>
  <Slides>20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20</vt:i4>
      </vt:variant>
    </vt:vector>
  </HeadingPairs>
  <TitlesOfParts>
    <vt:vector size="24" baseType="lpstr">
      <vt:lpstr>Arial</vt:lpstr>
      <vt:lpstr>Arial Black</vt:lpstr>
      <vt:lpstr>Palatino Linotype</vt:lpstr>
      <vt:lpstr>Galéria</vt:lpstr>
      <vt:lpstr>PowerPoint-bemutató</vt:lpstr>
      <vt:lpstr>Alkalmazott technológiák, munkafelosztás</vt:lpstr>
      <vt:lpstr>PowerPoint-bemutató</vt:lpstr>
      <vt:lpstr>Szerepkörök</vt:lpstr>
      <vt:lpstr>Weboldal</vt:lpstr>
      <vt:lpstr>Főoldal</vt:lpstr>
      <vt:lpstr>Regisztráció</vt:lpstr>
      <vt:lpstr>Bejelentkezés</vt:lpstr>
      <vt:lpstr>Kosár</vt:lpstr>
      <vt:lpstr>Rendelés</vt:lpstr>
      <vt:lpstr>Reszponzivitás</vt:lpstr>
      <vt:lpstr>Téma váltás</vt:lpstr>
      <vt:lpstr>Asztali alkalmazás</vt:lpstr>
      <vt:lpstr>Használata</vt:lpstr>
      <vt:lpstr>Adatok megtekintése</vt:lpstr>
      <vt:lpstr>Adatok módosítása, törlése</vt:lpstr>
      <vt:lpstr>Új adat felvétele</vt:lpstr>
      <vt:lpstr>Továbbfejlesztési tervek</vt:lpstr>
      <vt:lpstr>Források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Frissfutár</dc:title>
  <dc:creator>3111TAN-19</dc:creator>
  <cp:lastModifiedBy>Karina Mészáros</cp:lastModifiedBy>
  <cp:revision>30</cp:revision>
  <dcterms:created xsi:type="dcterms:W3CDTF">2024-04-29T10:13:18Z</dcterms:created>
  <dcterms:modified xsi:type="dcterms:W3CDTF">2024-05-14T17:19:38Z</dcterms:modified>
</cp:coreProperties>
</file>

<file path=docProps/thumbnail.jpeg>
</file>